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nva Sans" panose="020B0503030501040103" pitchFamily="34" charset="0"/>
      <p:regular r:id="rId16"/>
    </p:embeddedFont>
    <p:embeddedFont>
      <p:font typeface="Canva Sans Bold" panose="020B0803030501040103" pitchFamily="34" charset="0"/>
      <p:regular r:id="rId17"/>
      <p:bold r:id="rId18"/>
    </p:embeddedFont>
    <p:embeddedFont>
      <p:font typeface="Codec Pro" pitchFamily="2" charset="0"/>
      <p:regular r:id="rId19"/>
    </p:embeddedFont>
    <p:embeddedFont>
      <p:font typeface="Codec Pro Bold" pitchFamily="2" charset="0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3" autoAdjust="0"/>
    <p:restoredTop sz="95707" autoAdjust="0"/>
  </p:normalViewPr>
  <p:slideViewPr>
    <p:cSldViewPr>
      <p:cViewPr>
        <p:scale>
          <a:sx n="42" d="100"/>
          <a:sy n="42" d="100"/>
        </p:scale>
        <p:origin x="1704" y="10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43D85E-8CCD-1C4C-97E2-C3E11B4A9A0F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214562-2DB1-DB4F-8111-865B5EF47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878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214562-2DB1-DB4F-8111-865B5EF4784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904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30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11599" flipH="1">
            <a:off x="3417775" y="567484"/>
            <a:ext cx="18735059" cy="9231274"/>
          </a:xfrm>
          <a:custGeom>
            <a:avLst/>
            <a:gdLst/>
            <a:ahLst/>
            <a:cxnLst/>
            <a:rect l="l" t="t" r="r" b="b"/>
            <a:pathLst>
              <a:path w="18735059" h="9231274">
                <a:moveTo>
                  <a:pt x="18735059" y="0"/>
                </a:moveTo>
                <a:lnTo>
                  <a:pt x="0" y="0"/>
                </a:lnTo>
                <a:lnTo>
                  <a:pt x="0" y="9231275"/>
                </a:lnTo>
                <a:lnTo>
                  <a:pt x="18735059" y="9231275"/>
                </a:lnTo>
                <a:lnTo>
                  <a:pt x="18735059" y="0"/>
                </a:lnTo>
                <a:close/>
              </a:path>
            </a:pathLst>
          </a:custGeom>
          <a:blipFill>
            <a:blip r:embed="rId3">
              <a:alphaModFix amt="4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-1184232"/>
            <a:ext cx="12655463" cy="12655463"/>
          </a:xfrm>
          <a:custGeom>
            <a:avLst/>
            <a:gdLst/>
            <a:ahLst/>
            <a:cxnLst/>
            <a:rect l="l" t="t" r="r" b="b"/>
            <a:pathLst>
              <a:path w="12655463" h="12655463">
                <a:moveTo>
                  <a:pt x="0" y="0"/>
                </a:moveTo>
                <a:lnTo>
                  <a:pt x="12655463" y="0"/>
                </a:lnTo>
                <a:lnTo>
                  <a:pt x="12655463" y="12655464"/>
                </a:lnTo>
                <a:lnTo>
                  <a:pt x="0" y="126554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1066800" y="8257996"/>
          <a:ext cx="16192500" cy="402654"/>
        </p:xfrm>
        <a:graphic>
          <a:graphicData uri="http://schemas.openxmlformats.org/drawingml/2006/table">
            <a:tbl>
              <a:tblPr/>
              <a:tblGrid>
                <a:gridCol w="5701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4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485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3441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Codec Pro Bold"/>
                        </a:rPr>
                        <a:t>Presented By   Sreenikitha Jorrigala</a:t>
                      </a:r>
                      <a:endParaRPr lang="en-US" sz="1100"/>
                    </a:p>
                  </a:txBody>
                  <a:tcPr marL="0" marR="0" marT="0" marB="0" anchor="b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Codec Pro"/>
                        </a:rPr>
                        <a:t>10/11/2023</a:t>
                      </a:r>
                      <a:endParaRPr lang="en-US" sz="1100"/>
                    </a:p>
                  </a:txBody>
                  <a:tcPr marL="0" marR="0" marT="0" marB="0" anchor="b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b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028700" y="3938874"/>
            <a:ext cx="16230600" cy="1619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00"/>
              </a:lnSpc>
            </a:pPr>
            <a:r>
              <a:rPr lang="en-US" sz="10900">
                <a:solidFill>
                  <a:srgbClr val="FFFFFF"/>
                </a:solidFill>
                <a:latin typeface="Codec Pro Bold"/>
              </a:rPr>
              <a:t>RESEARCH PROPOSAL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700450" y="384563"/>
            <a:ext cx="18708883" cy="9558538"/>
          </a:xfrm>
          <a:custGeom>
            <a:avLst/>
            <a:gdLst/>
            <a:ahLst/>
            <a:cxnLst/>
            <a:rect l="l" t="t" r="r" b="b"/>
            <a:pathLst>
              <a:path w="18708883" h="9558538">
                <a:moveTo>
                  <a:pt x="18708883" y="0"/>
                </a:moveTo>
                <a:lnTo>
                  <a:pt x="0" y="0"/>
                </a:lnTo>
                <a:lnTo>
                  <a:pt x="0" y="9558539"/>
                </a:lnTo>
                <a:lnTo>
                  <a:pt x="18708883" y="9558539"/>
                </a:lnTo>
                <a:lnTo>
                  <a:pt x="187088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560520"/>
              </p:ext>
            </p:extLst>
          </p:nvPr>
        </p:nvGraphicFramePr>
        <p:xfrm>
          <a:off x="10092000" y="1778068"/>
          <a:ext cx="6330805" cy="6771530"/>
        </p:xfrm>
        <a:graphic>
          <a:graphicData uri="http://schemas.openxmlformats.org/drawingml/2006/table">
            <a:tbl>
              <a:tblPr/>
              <a:tblGrid>
                <a:gridCol w="5534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6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81180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Codec Pro"/>
                        </a:rPr>
                        <a:t>Motivating Question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2667FF"/>
                          </a:solidFill>
                          <a:latin typeface="Codec Pro Bold"/>
                        </a:rPr>
                        <a:t>3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1180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dirty="0">
                          <a:solidFill>
                            <a:srgbClr val="FFFFFF"/>
                          </a:solidFill>
                          <a:latin typeface="Codec Pro"/>
                        </a:rPr>
                        <a:t>Research question</a:t>
                      </a: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dirty="0">
                          <a:solidFill>
                            <a:srgbClr val="2667FF"/>
                          </a:solidFill>
                          <a:latin typeface="Codec Pro Bold"/>
                        </a:rPr>
                        <a:t>3</a:t>
                      </a: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1319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Codec Pro"/>
                        </a:rPr>
                        <a:t>MODEL 1: Reporting Lag vs Returns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dirty="0">
                          <a:solidFill>
                            <a:srgbClr val="2667FF"/>
                          </a:solidFill>
                          <a:latin typeface="Codec Pro Bold"/>
                        </a:rPr>
                        <a:t>4</a:t>
                      </a: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9175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Codec Pro"/>
                        </a:rPr>
                        <a:t>MODEL 2: Reporting Lag, EBIT, Interaction term vs Returns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dirty="0">
                          <a:solidFill>
                            <a:srgbClr val="2667FF"/>
                          </a:solidFill>
                          <a:latin typeface="Codec Pro Bold"/>
                        </a:rPr>
                        <a:t>5</a:t>
                      </a: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81180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Codec Pro"/>
                        </a:rPr>
                        <a:t>Scatter Plot to show the Relationship 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dirty="0">
                          <a:solidFill>
                            <a:srgbClr val="2667FF"/>
                          </a:solidFill>
                          <a:latin typeface="Codec Pro Bold"/>
                        </a:rPr>
                        <a:t>6</a:t>
                      </a: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73748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Codec Pro"/>
                        </a:rPr>
                        <a:t>TOP &amp; BOTTOM 3 FIRMS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dirty="0">
                          <a:solidFill>
                            <a:srgbClr val="2667FF"/>
                          </a:solidFill>
                          <a:latin typeface="Codec Pro Bold"/>
                        </a:rPr>
                        <a:t>7</a:t>
                      </a: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73748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Codec Pro"/>
                        </a:rPr>
                        <a:t>Future Research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dirty="0">
                          <a:solidFill>
                            <a:srgbClr val="2667FF"/>
                          </a:solidFill>
                          <a:latin typeface="Codec Pro Bold"/>
                        </a:rPr>
                        <a:t>8</a:t>
                      </a: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865195" y="1816168"/>
            <a:ext cx="7278805" cy="1254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99"/>
              </a:lnSpc>
            </a:pPr>
            <a:r>
              <a:rPr lang="en-US" sz="8499">
                <a:solidFill>
                  <a:srgbClr val="FFFFFF"/>
                </a:solidFill>
                <a:latin typeface="Codec Pro Bold"/>
              </a:rPr>
              <a:t>AGENDA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47750" y="668177"/>
            <a:ext cx="4514850" cy="4514850"/>
            <a:chOff x="0" y="0"/>
            <a:chExt cx="3282950" cy="32829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82950" cy="3282950"/>
            </a:xfrm>
            <a:custGeom>
              <a:avLst/>
              <a:gdLst/>
              <a:ahLst/>
              <a:cxnLst/>
              <a:rect l="l" t="t" r="r" b="b"/>
              <a:pathLst>
                <a:path w="3282950" h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750570"/>
                  </a:lnTo>
                  <a:lnTo>
                    <a:pt x="3282950" y="3282950"/>
                  </a:lnTo>
                  <a:lnTo>
                    <a:pt x="3282950" y="3282950"/>
                  </a:lnTo>
                  <a:lnTo>
                    <a:pt x="0" y="3282950"/>
                  </a:lnTo>
                  <a:lnTo>
                    <a:pt x="0" y="328295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5046" r="-25046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1066964">
            <a:off x="11855726" y="8241454"/>
            <a:ext cx="8212044" cy="4091091"/>
          </a:xfrm>
          <a:custGeom>
            <a:avLst/>
            <a:gdLst/>
            <a:ahLst/>
            <a:cxnLst/>
            <a:rect l="l" t="t" r="r" b="b"/>
            <a:pathLst>
              <a:path w="8212044" h="4091091">
                <a:moveTo>
                  <a:pt x="0" y="0"/>
                </a:moveTo>
                <a:lnTo>
                  <a:pt x="8212044" y="0"/>
                </a:lnTo>
                <a:lnTo>
                  <a:pt x="8212044" y="4091092"/>
                </a:lnTo>
                <a:lnTo>
                  <a:pt x="0" y="40910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323019" y="855667"/>
            <a:ext cx="9576739" cy="1064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en-US" sz="7500" dirty="0">
                <a:solidFill>
                  <a:srgbClr val="2667FF"/>
                </a:solidFill>
                <a:latin typeface="Codec Pro Bold"/>
              </a:rPr>
              <a:t>Motivating Question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086600" y="2631270"/>
            <a:ext cx="8782051" cy="2009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10538" lvl="1" indent="-305269">
              <a:lnSpc>
                <a:spcPts val="3959"/>
              </a:lnSpc>
              <a:buFont typeface="Arial"/>
              <a:buChar char="•"/>
            </a:pPr>
            <a:r>
              <a:rPr lang="en-US" sz="2800" dirty="0">
                <a:solidFill>
                  <a:srgbClr val="1B131B"/>
                </a:solidFill>
                <a:latin typeface="Codec Pro"/>
              </a:rPr>
              <a:t>Examines influence of Reporting Lag on Stock prices</a:t>
            </a:r>
          </a:p>
          <a:p>
            <a:pPr marL="610538" lvl="1" indent="-305269" algn="l">
              <a:lnSpc>
                <a:spcPts val="3959"/>
              </a:lnSpc>
              <a:buFont typeface="Arial"/>
              <a:buChar char="•"/>
            </a:pPr>
            <a:r>
              <a:rPr lang="en-US" sz="2800" dirty="0">
                <a:solidFill>
                  <a:srgbClr val="1B131B"/>
                </a:solidFill>
                <a:latin typeface="Codec Pro"/>
              </a:rPr>
              <a:t>Aligns with Impact of Accounting information on Stock prices</a:t>
            </a:r>
          </a:p>
        </p:txBody>
      </p:sp>
      <p:grpSp>
        <p:nvGrpSpPr>
          <p:cNvPr id="7" name="Group 8">
            <a:extLst>
              <a:ext uri="{FF2B5EF4-FFF2-40B4-BE49-F238E27FC236}">
                <a16:creationId xmlns:a16="http://schemas.microsoft.com/office/drawing/2014/main" id="{38D7F5EB-3A62-FD33-64FD-158A3531393A}"/>
              </a:ext>
            </a:extLst>
          </p:cNvPr>
          <p:cNvGrpSpPr>
            <a:grpSpLocks noChangeAspect="1"/>
          </p:cNvGrpSpPr>
          <p:nvPr/>
        </p:nvGrpSpPr>
        <p:grpSpPr>
          <a:xfrm>
            <a:off x="12111389" y="5735477"/>
            <a:ext cx="4255118" cy="4255118"/>
            <a:chOff x="0" y="0"/>
            <a:chExt cx="3282950" cy="3282950"/>
          </a:xfrm>
        </p:grpSpPr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A1D8B1A0-88D4-28F2-060B-65BBF625BE2C}"/>
                </a:ext>
              </a:extLst>
            </p:cNvPr>
            <p:cNvSpPr/>
            <p:nvPr/>
          </p:nvSpPr>
          <p:spPr>
            <a:xfrm>
              <a:off x="0" y="0"/>
              <a:ext cx="3282950" cy="3282950"/>
            </a:xfrm>
            <a:custGeom>
              <a:avLst/>
              <a:gdLst/>
              <a:ahLst/>
              <a:cxnLst/>
              <a:rect l="l" t="t" r="r" b="b"/>
              <a:pathLst>
                <a:path w="3282950" h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750570"/>
                  </a:lnTo>
                  <a:lnTo>
                    <a:pt x="3282950" y="3282950"/>
                  </a:lnTo>
                  <a:lnTo>
                    <a:pt x="3282950" y="3282950"/>
                  </a:lnTo>
                  <a:lnTo>
                    <a:pt x="0" y="3282950"/>
                  </a:lnTo>
                  <a:lnTo>
                    <a:pt x="0" y="328295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48" r="-49745"/>
              </a:stretch>
            </a:blipFill>
          </p:spPr>
        </p:sp>
      </p:grpSp>
      <p:grpSp>
        <p:nvGrpSpPr>
          <p:cNvPr id="11" name="Group 5">
            <a:extLst>
              <a:ext uri="{FF2B5EF4-FFF2-40B4-BE49-F238E27FC236}">
                <a16:creationId xmlns:a16="http://schemas.microsoft.com/office/drawing/2014/main" id="{547F2EEE-B569-B348-C046-1991AD82FDBA}"/>
              </a:ext>
            </a:extLst>
          </p:cNvPr>
          <p:cNvGrpSpPr/>
          <p:nvPr/>
        </p:nvGrpSpPr>
        <p:grpSpPr>
          <a:xfrm>
            <a:off x="884175" y="6224054"/>
            <a:ext cx="10282961" cy="2891293"/>
            <a:chOff x="-174975" y="38100"/>
            <a:chExt cx="10999595" cy="7002686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113139C6-9910-312C-A6E7-CC787BD87708}"/>
                </a:ext>
              </a:extLst>
            </p:cNvPr>
            <p:cNvSpPr txBox="1"/>
            <p:nvPr/>
          </p:nvSpPr>
          <p:spPr>
            <a:xfrm>
              <a:off x="-174975" y="3595700"/>
              <a:ext cx="10824620" cy="34450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60"/>
                </a:lnSpc>
              </a:pPr>
              <a:r>
                <a:rPr lang="en-US" sz="2900" dirty="0">
                  <a:solidFill>
                    <a:srgbClr val="1B131B"/>
                  </a:solidFill>
                  <a:latin typeface="Codec Pro"/>
                </a:rPr>
                <a:t>"How does the reporting lag influence returns, and does this influence vary across different industries and time periods over a span of five years?"</a:t>
              </a:r>
            </a:p>
            <a:p>
              <a:pPr marL="0" lvl="0" indent="0">
                <a:lnSpc>
                  <a:spcPts val="4060"/>
                </a:lnSpc>
                <a:spcBef>
                  <a:spcPct val="0"/>
                </a:spcBef>
              </a:pPr>
              <a:endParaRPr lang="en-US" sz="2900" dirty="0">
                <a:solidFill>
                  <a:srgbClr val="1B131B"/>
                </a:solidFill>
                <a:latin typeface="Codec Pro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60163047-C34C-7925-D6E0-54A90D2A0D55}"/>
                </a:ext>
              </a:extLst>
            </p:cNvPr>
            <p:cNvSpPr txBox="1"/>
            <p:nvPr/>
          </p:nvSpPr>
          <p:spPr>
            <a:xfrm>
              <a:off x="0" y="38100"/>
              <a:ext cx="10824620" cy="5280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99"/>
                </a:lnSpc>
              </a:pPr>
              <a:r>
                <a:rPr lang="en-US" sz="5400" dirty="0">
                  <a:solidFill>
                    <a:srgbClr val="1B131B"/>
                  </a:solidFill>
                  <a:latin typeface="Codec Pro Bold"/>
                </a:rPr>
                <a:t>RESEARCH QUESTION</a:t>
              </a:r>
            </a:p>
            <a:p>
              <a:pPr>
                <a:lnSpc>
                  <a:spcPts val="8499"/>
                </a:lnSpc>
              </a:pPr>
              <a:endParaRPr lang="en-US" sz="8499" dirty="0">
                <a:solidFill>
                  <a:srgbClr val="1B131B"/>
                </a:solidFill>
                <a:latin typeface="Codec Pro Bold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87681" y="1448791"/>
            <a:ext cx="3471619" cy="1710562"/>
          </a:xfrm>
          <a:custGeom>
            <a:avLst/>
            <a:gdLst/>
            <a:ahLst/>
            <a:cxnLst/>
            <a:rect l="l" t="t" r="r" b="b"/>
            <a:pathLst>
              <a:path w="3471619" h="1710562">
                <a:moveTo>
                  <a:pt x="0" y="0"/>
                </a:moveTo>
                <a:lnTo>
                  <a:pt x="3471619" y="0"/>
                </a:lnTo>
                <a:lnTo>
                  <a:pt x="3471619" y="1710561"/>
                </a:lnTo>
                <a:lnTo>
                  <a:pt x="0" y="17105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01067" y="3802336"/>
            <a:ext cx="3158233" cy="2302639"/>
          </a:xfrm>
          <a:custGeom>
            <a:avLst/>
            <a:gdLst/>
            <a:ahLst/>
            <a:cxnLst/>
            <a:rect l="l" t="t" r="r" b="b"/>
            <a:pathLst>
              <a:path w="3158233" h="2302639">
                <a:moveTo>
                  <a:pt x="0" y="0"/>
                </a:moveTo>
                <a:lnTo>
                  <a:pt x="3158233" y="0"/>
                </a:lnTo>
                <a:lnTo>
                  <a:pt x="3158233" y="2302639"/>
                </a:lnTo>
                <a:lnTo>
                  <a:pt x="0" y="23026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78635" y="1493902"/>
            <a:ext cx="3171483" cy="1620340"/>
          </a:xfrm>
          <a:custGeom>
            <a:avLst/>
            <a:gdLst/>
            <a:ahLst/>
            <a:cxnLst/>
            <a:rect l="l" t="t" r="r" b="b"/>
            <a:pathLst>
              <a:path w="3171483" h="1620340">
                <a:moveTo>
                  <a:pt x="0" y="0"/>
                </a:moveTo>
                <a:lnTo>
                  <a:pt x="3171484" y="0"/>
                </a:lnTo>
                <a:lnTo>
                  <a:pt x="3171484" y="1620339"/>
                </a:lnTo>
                <a:lnTo>
                  <a:pt x="0" y="1620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617572" y="3802336"/>
            <a:ext cx="3264050" cy="2302639"/>
          </a:xfrm>
          <a:custGeom>
            <a:avLst/>
            <a:gdLst/>
            <a:ahLst/>
            <a:cxnLst/>
            <a:rect l="l" t="t" r="r" b="b"/>
            <a:pathLst>
              <a:path w="3264050" h="2302639">
                <a:moveTo>
                  <a:pt x="0" y="0"/>
                </a:moveTo>
                <a:lnTo>
                  <a:pt x="3264050" y="0"/>
                </a:lnTo>
                <a:lnTo>
                  <a:pt x="3264050" y="2302639"/>
                </a:lnTo>
                <a:lnTo>
                  <a:pt x="0" y="23026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808064" y="1499536"/>
            <a:ext cx="2118094" cy="1659816"/>
          </a:xfrm>
          <a:custGeom>
            <a:avLst/>
            <a:gdLst/>
            <a:ahLst/>
            <a:cxnLst/>
            <a:rect l="l" t="t" r="r" b="b"/>
            <a:pathLst>
              <a:path w="2118094" h="1659816">
                <a:moveTo>
                  <a:pt x="0" y="0"/>
                </a:moveTo>
                <a:lnTo>
                  <a:pt x="2118094" y="0"/>
                </a:lnTo>
                <a:lnTo>
                  <a:pt x="2118094" y="1659816"/>
                </a:lnTo>
                <a:lnTo>
                  <a:pt x="0" y="16598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808064" y="3802336"/>
            <a:ext cx="2449712" cy="2373993"/>
          </a:xfrm>
          <a:custGeom>
            <a:avLst/>
            <a:gdLst/>
            <a:ahLst/>
            <a:cxnLst/>
            <a:rect l="l" t="t" r="r" b="b"/>
            <a:pathLst>
              <a:path w="2449712" h="2373993">
                <a:moveTo>
                  <a:pt x="0" y="0"/>
                </a:moveTo>
                <a:lnTo>
                  <a:pt x="2449712" y="0"/>
                </a:lnTo>
                <a:lnTo>
                  <a:pt x="2449712" y="2373993"/>
                </a:lnTo>
                <a:lnTo>
                  <a:pt x="0" y="237399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692470" y="6824029"/>
            <a:ext cx="5566830" cy="2014180"/>
          </a:xfrm>
          <a:custGeom>
            <a:avLst/>
            <a:gdLst/>
            <a:ahLst/>
            <a:cxnLst/>
            <a:rect l="l" t="t" r="r" b="b"/>
            <a:pathLst>
              <a:path w="5566830" h="2014180">
                <a:moveTo>
                  <a:pt x="0" y="0"/>
                </a:moveTo>
                <a:lnTo>
                  <a:pt x="5566830" y="0"/>
                </a:lnTo>
                <a:lnTo>
                  <a:pt x="5566830" y="2014180"/>
                </a:lnTo>
                <a:lnTo>
                  <a:pt x="0" y="201418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808064" y="6977244"/>
            <a:ext cx="3427965" cy="1707750"/>
          </a:xfrm>
          <a:custGeom>
            <a:avLst/>
            <a:gdLst/>
            <a:ahLst/>
            <a:cxnLst/>
            <a:rect l="l" t="t" r="r" b="b"/>
            <a:pathLst>
              <a:path w="3427965" h="1707750">
                <a:moveTo>
                  <a:pt x="0" y="0"/>
                </a:moveTo>
                <a:lnTo>
                  <a:pt x="3427964" y="0"/>
                </a:lnTo>
                <a:lnTo>
                  <a:pt x="3427964" y="1707750"/>
                </a:lnTo>
                <a:lnTo>
                  <a:pt x="0" y="170775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77568" y="4257562"/>
            <a:ext cx="16932864" cy="5132934"/>
          </a:xfrm>
          <a:custGeom>
            <a:avLst/>
            <a:gdLst/>
            <a:ahLst/>
            <a:cxnLst/>
            <a:rect l="l" t="t" r="r" b="b"/>
            <a:pathLst>
              <a:path w="16932864" h="5132934">
                <a:moveTo>
                  <a:pt x="0" y="0"/>
                </a:moveTo>
                <a:lnTo>
                  <a:pt x="16932864" y="0"/>
                </a:lnTo>
                <a:lnTo>
                  <a:pt x="16932864" y="5132934"/>
                </a:lnTo>
                <a:lnTo>
                  <a:pt x="0" y="513293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7543" b="-2610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96979" y="969498"/>
            <a:ext cx="16262321" cy="709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 dirty="0">
                <a:solidFill>
                  <a:srgbClr val="FEFEFE"/>
                </a:solidFill>
                <a:latin typeface="Codec Pro Bold"/>
              </a:rPr>
              <a:t>REGRESSION MODEL 1: Reporting Lag vs Returns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36575" y="2529000"/>
            <a:ext cx="8922985" cy="1374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3945" lvl="1" indent="-271972">
              <a:lnSpc>
                <a:spcPts val="3527"/>
              </a:lnSpc>
              <a:buFont typeface="Arial"/>
              <a:buChar char="•"/>
            </a:pPr>
            <a:r>
              <a:rPr lang="en-US" sz="2519" dirty="0">
                <a:solidFill>
                  <a:srgbClr val="FEFEFE"/>
                </a:solidFill>
                <a:latin typeface="Codec Pro"/>
              </a:rPr>
              <a:t>Negative coefficient of Reporting Lag.</a:t>
            </a:r>
          </a:p>
          <a:p>
            <a:pPr marL="543945" lvl="1" indent="-271972">
              <a:lnSpc>
                <a:spcPts val="3527"/>
              </a:lnSpc>
              <a:buFont typeface="Arial"/>
              <a:buChar char="•"/>
            </a:pPr>
            <a:r>
              <a:rPr lang="en-US" sz="2519" dirty="0">
                <a:solidFill>
                  <a:srgbClr val="FEFEFE"/>
                </a:solidFill>
                <a:latin typeface="Codec Pro"/>
              </a:rPr>
              <a:t>P-value a bit above threshold</a:t>
            </a:r>
          </a:p>
          <a:p>
            <a:pPr>
              <a:lnSpc>
                <a:spcPts val="3527"/>
              </a:lnSpc>
            </a:pPr>
            <a:endParaRPr lang="en-US" sz="2519" dirty="0">
              <a:solidFill>
                <a:srgbClr val="FEFEFE"/>
              </a:solidFill>
              <a:latin typeface="Codec Pro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7051452" y="7571141"/>
            <a:ext cx="528392" cy="373717"/>
          </a:xfrm>
          <a:custGeom>
            <a:avLst/>
            <a:gdLst/>
            <a:ahLst/>
            <a:cxnLst/>
            <a:rect l="l" t="t" r="r" b="b"/>
            <a:pathLst>
              <a:path w="528392" h="373717">
                <a:moveTo>
                  <a:pt x="0" y="0"/>
                </a:moveTo>
                <a:lnTo>
                  <a:pt x="528393" y="0"/>
                </a:lnTo>
                <a:lnTo>
                  <a:pt x="528393" y="373717"/>
                </a:lnTo>
                <a:lnTo>
                  <a:pt x="0" y="37371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415987" y="7571141"/>
            <a:ext cx="528392" cy="373717"/>
          </a:xfrm>
          <a:custGeom>
            <a:avLst/>
            <a:gdLst/>
            <a:ahLst/>
            <a:cxnLst/>
            <a:rect l="l" t="t" r="r" b="b"/>
            <a:pathLst>
              <a:path w="528392" h="373717">
                <a:moveTo>
                  <a:pt x="0" y="0"/>
                </a:moveTo>
                <a:lnTo>
                  <a:pt x="528393" y="0"/>
                </a:lnTo>
                <a:lnTo>
                  <a:pt x="528393" y="373717"/>
                </a:lnTo>
                <a:lnTo>
                  <a:pt x="0" y="37371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87681" y="1448791"/>
            <a:ext cx="3471619" cy="1710562"/>
          </a:xfrm>
          <a:custGeom>
            <a:avLst/>
            <a:gdLst/>
            <a:ahLst/>
            <a:cxnLst/>
            <a:rect l="l" t="t" r="r" b="b"/>
            <a:pathLst>
              <a:path w="3471619" h="1710562">
                <a:moveTo>
                  <a:pt x="0" y="0"/>
                </a:moveTo>
                <a:lnTo>
                  <a:pt x="3471619" y="0"/>
                </a:lnTo>
                <a:lnTo>
                  <a:pt x="3471619" y="1710561"/>
                </a:lnTo>
                <a:lnTo>
                  <a:pt x="0" y="17105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01067" y="3802336"/>
            <a:ext cx="3158233" cy="2302639"/>
          </a:xfrm>
          <a:custGeom>
            <a:avLst/>
            <a:gdLst/>
            <a:ahLst/>
            <a:cxnLst/>
            <a:rect l="l" t="t" r="r" b="b"/>
            <a:pathLst>
              <a:path w="3158233" h="2302639">
                <a:moveTo>
                  <a:pt x="0" y="0"/>
                </a:moveTo>
                <a:lnTo>
                  <a:pt x="3158233" y="0"/>
                </a:lnTo>
                <a:lnTo>
                  <a:pt x="3158233" y="2302639"/>
                </a:lnTo>
                <a:lnTo>
                  <a:pt x="0" y="23026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78635" y="1493902"/>
            <a:ext cx="3171483" cy="1620340"/>
          </a:xfrm>
          <a:custGeom>
            <a:avLst/>
            <a:gdLst/>
            <a:ahLst/>
            <a:cxnLst/>
            <a:rect l="l" t="t" r="r" b="b"/>
            <a:pathLst>
              <a:path w="3171483" h="1620340">
                <a:moveTo>
                  <a:pt x="0" y="0"/>
                </a:moveTo>
                <a:lnTo>
                  <a:pt x="3171484" y="0"/>
                </a:lnTo>
                <a:lnTo>
                  <a:pt x="3171484" y="1620339"/>
                </a:lnTo>
                <a:lnTo>
                  <a:pt x="0" y="1620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617572" y="3802336"/>
            <a:ext cx="3264050" cy="2302639"/>
          </a:xfrm>
          <a:custGeom>
            <a:avLst/>
            <a:gdLst/>
            <a:ahLst/>
            <a:cxnLst/>
            <a:rect l="l" t="t" r="r" b="b"/>
            <a:pathLst>
              <a:path w="3264050" h="2302639">
                <a:moveTo>
                  <a:pt x="0" y="0"/>
                </a:moveTo>
                <a:lnTo>
                  <a:pt x="3264050" y="0"/>
                </a:lnTo>
                <a:lnTo>
                  <a:pt x="3264050" y="2302639"/>
                </a:lnTo>
                <a:lnTo>
                  <a:pt x="0" y="23026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808064" y="1499536"/>
            <a:ext cx="2118094" cy="1659816"/>
          </a:xfrm>
          <a:custGeom>
            <a:avLst/>
            <a:gdLst/>
            <a:ahLst/>
            <a:cxnLst/>
            <a:rect l="l" t="t" r="r" b="b"/>
            <a:pathLst>
              <a:path w="2118094" h="1659816">
                <a:moveTo>
                  <a:pt x="0" y="0"/>
                </a:moveTo>
                <a:lnTo>
                  <a:pt x="2118094" y="0"/>
                </a:lnTo>
                <a:lnTo>
                  <a:pt x="2118094" y="1659816"/>
                </a:lnTo>
                <a:lnTo>
                  <a:pt x="0" y="16598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808064" y="3802336"/>
            <a:ext cx="2449712" cy="2373993"/>
          </a:xfrm>
          <a:custGeom>
            <a:avLst/>
            <a:gdLst/>
            <a:ahLst/>
            <a:cxnLst/>
            <a:rect l="l" t="t" r="r" b="b"/>
            <a:pathLst>
              <a:path w="2449712" h="2373993">
                <a:moveTo>
                  <a:pt x="0" y="0"/>
                </a:moveTo>
                <a:lnTo>
                  <a:pt x="2449712" y="0"/>
                </a:lnTo>
                <a:lnTo>
                  <a:pt x="2449712" y="2373993"/>
                </a:lnTo>
                <a:lnTo>
                  <a:pt x="0" y="237399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692470" y="6824029"/>
            <a:ext cx="5566830" cy="2014180"/>
          </a:xfrm>
          <a:custGeom>
            <a:avLst/>
            <a:gdLst/>
            <a:ahLst/>
            <a:cxnLst/>
            <a:rect l="l" t="t" r="r" b="b"/>
            <a:pathLst>
              <a:path w="5566830" h="2014180">
                <a:moveTo>
                  <a:pt x="0" y="0"/>
                </a:moveTo>
                <a:lnTo>
                  <a:pt x="5566830" y="0"/>
                </a:lnTo>
                <a:lnTo>
                  <a:pt x="5566830" y="2014180"/>
                </a:lnTo>
                <a:lnTo>
                  <a:pt x="0" y="201418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808064" y="6977244"/>
            <a:ext cx="3427965" cy="1707750"/>
          </a:xfrm>
          <a:custGeom>
            <a:avLst/>
            <a:gdLst/>
            <a:ahLst/>
            <a:cxnLst/>
            <a:rect l="l" t="t" r="r" b="b"/>
            <a:pathLst>
              <a:path w="3427965" h="1707750">
                <a:moveTo>
                  <a:pt x="0" y="0"/>
                </a:moveTo>
                <a:lnTo>
                  <a:pt x="3427964" y="0"/>
                </a:lnTo>
                <a:lnTo>
                  <a:pt x="3427964" y="1707750"/>
                </a:lnTo>
                <a:lnTo>
                  <a:pt x="0" y="170775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96979" y="969498"/>
            <a:ext cx="16262321" cy="147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 dirty="0">
                <a:solidFill>
                  <a:srgbClr val="FEFEFE"/>
                </a:solidFill>
                <a:latin typeface="Codec Pro Bold"/>
              </a:rPr>
              <a:t>REGRESSION MODEL 2: Reporting Lag, EBIT, Interaction term vs Returns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19455" y="2469498"/>
            <a:ext cx="8317137" cy="91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1657" lvl="1" indent="-275829">
              <a:lnSpc>
                <a:spcPts val="3577"/>
              </a:lnSpc>
              <a:buFont typeface="Arial"/>
              <a:buChar char="•"/>
            </a:pPr>
            <a:r>
              <a:rPr lang="en-US" sz="2555" dirty="0">
                <a:solidFill>
                  <a:srgbClr val="FEFEFE"/>
                </a:solidFill>
                <a:latin typeface="Codec Pro"/>
              </a:rPr>
              <a:t>Positive coefficient of  EBIT</a:t>
            </a:r>
          </a:p>
          <a:p>
            <a:pPr marL="551657" lvl="1" indent="-275829">
              <a:lnSpc>
                <a:spcPts val="3577"/>
              </a:lnSpc>
              <a:buFont typeface="Arial"/>
              <a:buChar char="•"/>
            </a:pPr>
            <a:r>
              <a:rPr lang="en-US" sz="2555" dirty="0">
                <a:solidFill>
                  <a:srgbClr val="FEFEFE"/>
                </a:solidFill>
                <a:latin typeface="Codec Pro"/>
              </a:rPr>
              <a:t>Negative Coefficient of Interaction Term</a:t>
            </a:r>
          </a:p>
        </p:txBody>
      </p:sp>
      <p:sp>
        <p:nvSpPr>
          <p:cNvPr id="12" name="Freeform 12"/>
          <p:cNvSpPr/>
          <p:nvPr/>
        </p:nvSpPr>
        <p:spPr>
          <a:xfrm>
            <a:off x="2750234" y="4166230"/>
            <a:ext cx="12787533" cy="5622028"/>
          </a:xfrm>
          <a:custGeom>
            <a:avLst/>
            <a:gdLst/>
            <a:ahLst/>
            <a:cxnLst/>
            <a:rect l="l" t="t" r="r" b="b"/>
            <a:pathLst>
              <a:path w="12787533" h="5622028">
                <a:moveTo>
                  <a:pt x="0" y="0"/>
                </a:moveTo>
                <a:lnTo>
                  <a:pt x="12787532" y="0"/>
                </a:lnTo>
                <a:lnTo>
                  <a:pt x="12787532" y="5622029"/>
                </a:lnTo>
                <a:lnTo>
                  <a:pt x="0" y="562202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11581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001000" y="7390928"/>
            <a:ext cx="528392" cy="373717"/>
          </a:xfrm>
          <a:custGeom>
            <a:avLst/>
            <a:gdLst/>
            <a:ahLst/>
            <a:cxnLst/>
            <a:rect l="l" t="t" r="r" b="b"/>
            <a:pathLst>
              <a:path w="528392" h="373717">
                <a:moveTo>
                  <a:pt x="0" y="0"/>
                </a:moveTo>
                <a:lnTo>
                  <a:pt x="528392" y="0"/>
                </a:lnTo>
                <a:lnTo>
                  <a:pt x="528392" y="373717"/>
                </a:lnTo>
                <a:lnTo>
                  <a:pt x="0" y="37371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0800000">
            <a:off x="9522046" y="7896499"/>
            <a:ext cx="529698" cy="373054"/>
          </a:xfrm>
          <a:custGeom>
            <a:avLst/>
            <a:gdLst/>
            <a:ahLst/>
            <a:cxnLst/>
            <a:rect l="l" t="t" r="r" b="b"/>
            <a:pathLst>
              <a:path w="588612" h="416309">
                <a:moveTo>
                  <a:pt x="0" y="0"/>
                </a:moveTo>
                <a:lnTo>
                  <a:pt x="588612" y="0"/>
                </a:lnTo>
                <a:lnTo>
                  <a:pt x="588612" y="416309"/>
                </a:lnTo>
                <a:lnTo>
                  <a:pt x="0" y="41630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1198" y="2415651"/>
            <a:ext cx="12552230" cy="7160151"/>
          </a:xfrm>
          <a:custGeom>
            <a:avLst/>
            <a:gdLst/>
            <a:ahLst/>
            <a:cxnLst/>
            <a:rect l="l" t="t" r="r" b="b"/>
            <a:pathLst>
              <a:path w="12552230" h="7160151">
                <a:moveTo>
                  <a:pt x="0" y="0"/>
                </a:moveTo>
                <a:lnTo>
                  <a:pt x="12552229" y="0"/>
                </a:lnTo>
                <a:lnTo>
                  <a:pt x="12552229" y="7160151"/>
                </a:lnTo>
                <a:lnTo>
                  <a:pt x="0" y="71601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7" b="-40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819056" y="2899545"/>
            <a:ext cx="4099727" cy="409972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67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7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300800" y="159853"/>
            <a:ext cx="9108771" cy="1602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2"/>
              </a:lnSpc>
              <a:spcBef>
                <a:spcPct val="0"/>
              </a:spcBef>
            </a:pPr>
            <a:r>
              <a:rPr lang="en-US" sz="4394" dirty="0">
                <a:solidFill>
                  <a:srgbClr val="FFFFFF"/>
                </a:solidFill>
                <a:latin typeface="Codec Pro Bold"/>
              </a:rPr>
              <a:t>Scatter Plot to show the Relationship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142647" y="4014110"/>
            <a:ext cx="3516896" cy="2607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5"/>
              </a:lnSpc>
            </a:pPr>
            <a:r>
              <a:rPr lang="en-US" sz="2468" dirty="0">
                <a:solidFill>
                  <a:srgbClr val="FFFFFF"/>
                </a:solidFill>
                <a:latin typeface="Canva Sans Bold"/>
              </a:rPr>
              <a:t>Significant variability in Returns among companies with different Reporting Lags</a:t>
            </a:r>
          </a:p>
          <a:p>
            <a:pPr algn="ctr">
              <a:lnSpc>
                <a:spcPts val="3455"/>
              </a:lnSpc>
              <a:spcBef>
                <a:spcPct val="0"/>
              </a:spcBef>
            </a:pPr>
            <a:endParaRPr lang="en-US" sz="2468" dirty="0">
              <a:solidFill>
                <a:srgbClr val="FFFFFF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71018" y="1955323"/>
            <a:ext cx="12814608" cy="7542221"/>
          </a:xfrm>
          <a:custGeom>
            <a:avLst/>
            <a:gdLst/>
            <a:ahLst/>
            <a:cxnLst/>
            <a:rect l="l" t="t" r="r" b="b"/>
            <a:pathLst>
              <a:path w="12814608" h="7542221">
                <a:moveTo>
                  <a:pt x="0" y="0"/>
                </a:moveTo>
                <a:lnTo>
                  <a:pt x="12814609" y="0"/>
                </a:lnTo>
                <a:lnTo>
                  <a:pt x="12814609" y="7542221"/>
                </a:lnTo>
                <a:lnTo>
                  <a:pt x="0" y="75422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97976" y="1770114"/>
            <a:ext cx="3100903" cy="3603328"/>
            <a:chOff x="0" y="0"/>
            <a:chExt cx="722040" cy="8390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2040" cy="839029"/>
            </a:xfrm>
            <a:custGeom>
              <a:avLst/>
              <a:gdLst/>
              <a:ahLst/>
              <a:cxnLst/>
              <a:rect l="l" t="t" r="r" b="b"/>
              <a:pathLst>
                <a:path w="722040" h="839029">
                  <a:moveTo>
                    <a:pt x="722040" y="0"/>
                  </a:moveTo>
                  <a:lnTo>
                    <a:pt x="722040" y="724729"/>
                  </a:lnTo>
                  <a:lnTo>
                    <a:pt x="361020" y="839029"/>
                  </a:lnTo>
                  <a:lnTo>
                    <a:pt x="0" y="724729"/>
                  </a:lnTo>
                  <a:lnTo>
                    <a:pt x="0" y="0"/>
                  </a:lnTo>
                  <a:lnTo>
                    <a:pt x="722040" y="0"/>
                  </a:lnTo>
                  <a:close/>
                </a:path>
              </a:pathLst>
            </a:custGeom>
            <a:solidFill>
              <a:srgbClr val="2667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43520" y="43126"/>
              <a:ext cx="6350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22355" lvl="1" indent="-261178">
                <a:lnSpc>
                  <a:spcPts val="3387"/>
                </a:lnSpc>
                <a:buFont typeface="Arial"/>
                <a:buChar char="•"/>
              </a:pPr>
              <a:r>
                <a:rPr lang="en-US" sz="2419" dirty="0">
                  <a:solidFill>
                    <a:srgbClr val="FFFFFF"/>
                  </a:solidFill>
                  <a:latin typeface="Canva Sans"/>
                </a:rPr>
                <a:t>Northwestern Mutual life ins</a:t>
              </a:r>
            </a:p>
            <a:p>
              <a:pPr marL="522355" lvl="1" indent="-261178">
                <a:lnSpc>
                  <a:spcPts val="3387"/>
                </a:lnSpc>
                <a:buFont typeface="Arial"/>
                <a:buChar char="•"/>
              </a:pPr>
              <a:r>
                <a:rPr lang="en-US" sz="2419" dirty="0">
                  <a:solidFill>
                    <a:srgbClr val="FFFFFF"/>
                  </a:solidFill>
                  <a:latin typeface="Canva Sans"/>
                </a:rPr>
                <a:t>First Data Corp</a:t>
              </a:r>
            </a:p>
            <a:p>
              <a:pPr marL="522355" lvl="1" indent="-261178">
                <a:lnSpc>
                  <a:spcPts val="3387"/>
                </a:lnSpc>
                <a:buFont typeface="Arial"/>
                <a:buChar char="•"/>
              </a:pPr>
              <a:r>
                <a:rPr lang="en-US" sz="2419" dirty="0">
                  <a:solidFill>
                    <a:srgbClr val="FFFFFF"/>
                  </a:solidFill>
                  <a:latin typeface="Canva Sans"/>
                </a:rPr>
                <a:t>Kinder Morgan Canada Ltd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807900" y="210719"/>
            <a:ext cx="9289099" cy="94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15"/>
              </a:lnSpc>
            </a:pPr>
            <a:r>
              <a:rPr lang="en-US" sz="5725" dirty="0">
                <a:solidFill>
                  <a:srgbClr val="FEFDFA"/>
                </a:solidFill>
                <a:latin typeface="Codec Pro Bold"/>
              </a:rPr>
              <a:t>TOP &amp; BOTTOM 3 FIRMS</a:t>
            </a:r>
          </a:p>
        </p:txBody>
      </p:sp>
      <p:grpSp>
        <p:nvGrpSpPr>
          <p:cNvPr id="7" name="Group 7"/>
          <p:cNvGrpSpPr/>
          <p:nvPr/>
        </p:nvGrpSpPr>
        <p:grpSpPr>
          <a:xfrm rot="-10800000">
            <a:off x="697976" y="6079426"/>
            <a:ext cx="3259654" cy="3418119"/>
            <a:chOff x="0" y="0"/>
            <a:chExt cx="759005" cy="79590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59005" cy="795903"/>
            </a:xfrm>
            <a:custGeom>
              <a:avLst/>
              <a:gdLst/>
              <a:ahLst/>
              <a:cxnLst/>
              <a:rect l="l" t="t" r="r" b="b"/>
              <a:pathLst>
                <a:path w="759005" h="795903">
                  <a:moveTo>
                    <a:pt x="759005" y="0"/>
                  </a:moveTo>
                  <a:lnTo>
                    <a:pt x="759005" y="681603"/>
                  </a:lnTo>
                  <a:lnTo>
                    <a:pt x="379502" y="795903"/>
                  </a:lnTo>
                  <a:lnTo>
                    <a:pt x="0" y="681603"/>
                  </a:lnTo>
                  <a:lnTo>
                    <a:pt x="0" y="0"/>
                  </a:lnTo>
                  <a:lnTo>
                    <a:pt x="759005" y="0"/>
                  </a:lnTo>
                  <a:close/>
                </a:path>
              </a:pathLst>
            </a:custGeom>
            <a:solidFill>
              <a:srgbClr val="2667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6350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7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97975" y="6666801"/>
            <a:ext cx="3100903" cy="2977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2479" lvl="1" indent="-261239" algn="just">
              <a:lnSpc>
                <a:spcPts val="3388"/>
              </a:lnSpc>
              <a:buFont typeface="Arial"/>
              <a:buChar char="•"/>
            </a:pPr>
            <a:r>
              <a:rPr lang="en-US" sz="2420" dirty="0">
                <a:solidFill>
                  <a:srgbClr val="FFFFFF"/>
                </a:solidFill>
                <a:latin typeface="Canva Sans"/>
              </a:rPr>
              <a:t>Retrieve Medical Holdings Inc.</a:t>
            </a:r>
          </a:p>
          <a:p>
            <a:pPr marL="522479" lvl="1" indent="-261239" algn="just">
              <a:lnSpc>
                <a:spcPts val="3388"/>
              </a:lnSpc>
              <a:buFont typeface="Arial"/>
              <a:buChar char="•"/>
            </a:pPr>
            <a:r>
              <a:rPr lang="en-US" sz="2420" dirty="0">
                <a:solidFill>
                  <a:srgbClr val="FFFFFF"/>
                </a:solidFill>
                <a:latin typeface="Canva Sans"/>
              </a:rPr>
              <a:t>ENGMA-BULWARK LTD</a:t>
            </a:r>
          </a:p>
          <a:p>
            <a:pPr marL="522479" lvl="1" indent="-261239" algn="just">
              <a:lnSpc>
                <a:spcPts val="3388"/>
              </a:lnSpc>
              <a:buFont typeface="Arial"/>
              <a:buChar char="•"/>
            </a:pPr>
            <a:r>
              <a:rPr lang="en-US" sz="2420" dirty="0">
                <a:solidFill>
                  <a:srgbClr val="FFFFFF"/>
                </a:solidFill>
                <a:latin typeface="Canva Sans"/>
              </a:rPr>
              <a:t>CrownBaus Capital Corp</a:t>
            </a:r>
          </a:p>
          <a:p>
            <a:pPr algn="just">
              <a:lnSpc>
                <a:spcPts val="3388"/>
              </a:lnSpc>
            </a:pPr>
            <a:endParaRPr lang="en-US" sz="2420" dirty="0">
              <a:solidFill>
                <a:srgbClr val="FFFFFF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11599" flipH="1">
            <a:off x="-345656" y="4117380"/>
            <a:ext cx="14024293" cy="6910152"/>
          </a:xfrm>
          <a:custGeom>
            <a:avLst/>
            <a:gdLst/>
            <a:ahLst/>
            <a:cxnLst/>
            <a:rect l="l" t="t" r="r" b="b"/>
            <a:pathLst>
              <a:path w="14024293" h="6910152">
                <a:moveTo>
                  <a:pt x="14024293" y="0"/>
                </a:moveTo>
                <a:lnTo>
                  <a:pt x="0" y="0"/>
                </a:lnTo>
                <a:lnTo>
                  <a:pt x="0" y="6910152"/>
                </a:lnTo>
                <a:lnTo>
                  <a:pt x="14024293" y="6910152"/>
                </a:lnTo>
                <a:lnTo>
                  <a:pt x="14024293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0294081" y="1870394"/>
          <a:ext cx="6727092" cy="7559629"/>
        </p:xfrm>
        <a:graphic>
          <a:graphicData uri="http://schemas.openxmlformats.org/drawingml/2006/table">
            <a:tbl>
              <a:tblPr/>
              <a:tblGrid>
                <a:gridCol w="6727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58395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1B131B"/>
                          </a:solidFill>
                          <a:latin typeface="Codec Pro Bold"/>
                        </a:rPr>
                        <a:t>EXPLORING CAUSES OF REPORTING LAGS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B13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B13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B13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B13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6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3522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dirty="0">
                          <a:solidFill>
                            <a:srgbClr val="FFFFFF"/>
                          </a:solidFill>
                          <a:latin typeface="Codec Pro Bold"/>
                        </a:rPr>
                        <a:t>INVESTOR BEHAVIOR ANALYSIS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B13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B13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B13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B13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4190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1B131B"/>
                          </a:solidFill>
                          <a:latin typeface="Codec Pro Bold"/>
                        </a:rPr>
                        <a:t>QUANTITATIVE METHODS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B13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B13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B13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B13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6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3522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dirty="0">
                          <a:solidFill>
                            <a:srgbClr val="FFFFFF"/>
                          </a:solidFill>
                          <a:latin typeface="Codec Pro Bold"/>
                        </a:rPr>
                        <a:t>OTHER FACTORS AFFECTING RETURNS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B13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B13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B13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Freeform 4"/>
          <p:cNvSpPr/>
          <p:nvPr/>
        </p:nvSpPr>
        <p:spPr>
          <a:xfrm>
            <a:off x="1447800" y="5524500"/>
            <a:ext cx="3724025" cy="3733800"/>
          </a:xfrm>
          <a:custGeom>
            <a:avLst/>
            <a:gdLst/>
            <a:ahLst/>
            <a:cxnLst/>
            <a:rect l="l" t="t" r="r" b="b"/>
            <a:pathLst>
              <a:path w="3832983" h="3832983">
                <a:moveTo>
                  <a:pt x="0" y="0"/>
                </a:moveTo>
                <a:lnTo>
                  <a:pt x="3832983" y="0"/>
                </a:lnTo>
                <a:lnTo>
                  <a:pt x="3832983" y="3832983"/>
                </a:lnTo>
                <a:lnTo>
                  <a:pt x="0" y="38329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908494"/>
            <a:ext cx="8975445" cy="1001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99"/>
              </a:lnSpc>
            </a:pPr>
            <a:r>
              <a:rPr lang="en-US" sz="6000" dirty="0">
                <a:solidFill>
                  <a:srgbClr val="FFFFFF"/>
                </a:solidFill>
                <a:latin typeface="Codec Pro Bold"/>
              </a:rPr>
              <a:t>FUTURE RESEARCH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01970" y="4442519"/>
            <a:ext cx="7235095" cy="1440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18"/>
              </a:lnSpc>
            </a:pPr>
            <a:r>
              <a:rPr lang="en-US" sz="9718">
                <a:solidFill>
                  <a:srgbClr val="FFFFFF"/>
                </a:solidFill>
                <a:latin typeface="Codec Pro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5834</TotalTime>
  <Words>201</Words>
  <Application>Microsoft Macintosh PowerPoint</Application>
  <PresentationFormat>Custom</PresentationFormat>
  <Paragraphs>45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Codec Pro Bold</vt:lpstr>
      <vt:lpstr>Canva Sans</vt:lpstr>
      <vt:lpstr>Canva Sans Bold</vt:lpstr>
      <vt:lpstr>Calibri</vt:lpstr>
      <vt:lpstr>Codec Pro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Proposal Business Presentation in Black Purple Abstract Tech Style</dc:title>
  <cp:lastModifiedBy>Niki J</cp:lastModifiedBy>
  <cp:revision>5</cp:revision>
  <dcterms:created xsi:type="dcterms:W3CDTF">2006-08-16T00:00:00Z</dcterms:created>
  <dcterms:modified xsi:type="dcterms:W3CDTF">2023-10-15T16:37:05Z</dcterms:modified>
  <dc:identifier>DAFw67BiK7E</dc:identifier>
</cp:coreProperties>
</file>